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9353AFD-023D-4150-8AF9-E86E5BC64966}"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410182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53AFD-023D-4150-8AF9-E86E5BC64966}"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2161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53AFD-023D-4150-8AF9-E86E5BC64966}"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382739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353AFD-023D-4150-8AF9-E86E5BC64966}"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1009495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353AFD-023D-4150-8AF9-E86E5BC64966}"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2390387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9353AFD-023D-4150-8AF9-E86E5BC64966}"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312180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9353AFD-023D-4150-8AF9-E86E5BC64966}"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264639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353AFD-023D-4150-8AF9-E86E5BC64966}"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458769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353AFD-023D-4150-8AF9-E86E5BC64966}"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374494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353AFD-023D-4150-8AF9-E86E5BC64966}"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321751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353AFD-023D-4150-8AF9-E86E5BC64966}"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63F984-7BF7-430C-AE73-5A9EB89CB8F5}" type="slidenum">
              <a:rPr lang="en-US" smtClean="0"/>
              <a:t>‹#›</a:t>
            </a:fld>
            <a:endParaRPr lang="en-US"/>
          </a:p>
        </p:txBody>
      </p:sp>
    </p:spTree>
    <p:extLst>
      <p:ext uri="{BB962C8B-B14F-4D97-AF65-F5344CB8AC3E}">
        <p14:creationId xmlns:p14="http://schemas.microsoft.com/office/powerpoint/2010/main" val="3007064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53AFD-023D-4150-8AF9-E86E5BC64966}" type="datetimeFigureOut">
              <a:rPr lang="en-US" smtClean="0"/>
              <a:t>2/20/2023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3F984-7BF7-430C-AE73-5A9EB89CB8F5}" type="slidenum">
              <a:rPr lang="en-US" smtClean="0"/>
              <a:t>‹#›</a:t>
            </a:fld>
            <a:endParaRPr lang="en-US"/>
          </a:p>
        </p:txBody>
      </p:sp>
    </p:spTree>
    <p:extLst>
      <p:ext uri="{BB962C8B-B14F-4D97-AF65-F5344CB8AC3E}">
        <p14:creationId xmlns:p14="http://schemas.microsoft.com/office/powerpoint/2010/main" val="278081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2756" y="-857956"/>
            <a:ext cx="9144000" cy="2387600"/>
          </a:xfrm>
        </p:spPr>
        <p:txBody>
          <a:bodyPr/>
          <a:lstStyle/>
          <a:p>
            <a:r>
              <a:rPr lang="en-US" b="1" dirty="0" err="1" smtClean="0">
                <a:solidFill>
                  <a:srgbClr val="FF0000"/>
                </a:solidFill>
              </a:rPr>
              <a:t>Bài</a:t>
            </a:r>
            <a:r>
              <a:rPr lang="en-US" b="1" dirty="0" smtClean="0">
                <a:solidFill>
                  <a:srgbClr val="FF0000"/>
                </a:solidFill>
              </a:rPr>
              <a:t> 8:</a:t>
            </a:r>
            <a:endParaRPr lang="en-US" b="1" dirty="0">
              <a:solidFill>
                <a:srgbClr val="FF0000"/>
              </a:solidFill>
            </a:endParaRPr>
          </a:p>
        </p:txBody>
      </p:sp>
      <p:sp>
        <p:nvSpPr>
          <p:cNvPr id="3" name="Subtitle 2"/>
          <p:cNvSpPr>
            <a:spLocks noGrp="1"/>
          </p:cNvSpPr>
          <p:nvPr>
            <p:ph type="subTitle" idx="1"/>
          </p:nvPr>
        </p:nvSpPr>
        <p:spPr>
          <a:xfrm>
            <a:off x="1320800" y="1637771"/>
            <a:ext cx="9144000" cy="1655762"/>
          </a:xfrm>
        </p:spPr>
        <p:txBody>
          <a:bodyPr/>
          <a:lstStyle/>
          <a:p>
            <a:r>
              <a:rPr lang="en-US" b="1" dirty="0" smtClean="0">
                <a:solidFill>
                  <a:srgbClr val="0070C0"/>
                </a:solidFill>
                <a:latin typeface="Tempus Sans ITC" panose="04020404030D07020202" pitchFamily="82" charset="0"/>
                <a:ea typeface="Tahoma" panose="020B0604030504040204" pitchFamily="34" charset="0"/>
                <a:cs typeface="Tahoma" panose="020B0604030504040204" pitchFamily="34" charset="0"/>
              </a:rPr>
              <a:t>NÉT ĐẸP VĂN HÓA VIỆT </a:t>
            </a:r>
          </a:p>
          <a:p>
            <a:r>
              <a:rPr lang="en-US" b="1" dirty="0" smtClean="0">
                <a:latin typeface="Tempus Sans ITC" panose="04020404030D07020202" pitchFamily="82" charset="0"/>
                <a:ea typeface="Tahoma" panose="020B0604030504040204" pitchFamily="34" charset="0"/>
                <a:cs typeface="Tahoma" panose="020B0604030504040204" pitchFamily="34" charset="0"/>
              </a:rPr>
              <a:t>(</a:t>
            </a:r>
            <a:r>
              <a:rPr lang="en-US" b="1" dirty="0" err="1" smtClean="0">
                <a:latin typeface="Tempus Sans ITC" panose="04020404030D07020202" pitchFamily="82" charset="0"/>
                <a:ea typeface="Tahoma" panose="020B0604030504040204" pitchFamily="34" charset="0"/>
                <a:cs typeface="Tahoma" panose="020B0604030504040204" pitchFamily="34" charset="0"/>
              </a:rPr>
              <a:t>Văn</a:t>
            </a:r>
            <a:r>
              <a:rPr lang="en-US" b="1" dirty="0" smtClean="0">
                <a:latin typeface="Tempus Sans ITC" panose="04020404030D07020202" pitchFamily="82" charset="0"/>
                <a:ea typeface="Tahoma" panose="020B0604030504040204" pitchFamily="34" charset="0"/>
                <a:cs typeface="Tahoma" panose="020B0604030504040204" pitchFamily="34" charset="0"/>
              </a:rPr>
              <a:t> </a:t>
            </a:r>
            <a:r>
              <a:rPr lang="en-US" b="1" dirty="0" err="1" smtClean="0">
                <a:latin typeface="Tempus Sans ITC" panose="04020404030D07020202" pitchFamily="82" charset="0"/>
                <a:ea typeface="Tahoma" panose="020B0604030504040204" pitchFamily="34" charset="0"/>
                <a:cs typeface="Tahoma" panose="020B0604030504040204" pitchFamily="34" charset="0"/>
              </a:rPr>
              <a:t>bản</a:t>
            </a:r>
            <a:r>
              <a:rPr lang="en-US" b="1" dirty="0" smtClean="0">
                <a:latin typeface="Tempus Sans ITC" panose="04020404030D07020202" pitchFamily="82" charset="0"/>
                <a:ea typeface="Tahoma" panose="020B0604030504040204" pitchFamily="34" charset="0"/>
                <a:cs typeface="Tahoma" panose="020B0604030504040204" pitchFamily="34" charset="0"/>
              </a:rPr>
              <a:t> </a:t>
            </a:r>
            <a:r>
              <a:rPr lang="en-US" b="1" dirty="0" err="1" smtClean="0">
                <a:latin typeface="Tempus Sans ITC" panose="04020404030D07020202" pitchFamily="82" charset="0"/>
                <a:ea typeface="Tahoma" panose="020B0604030504040204" pitchFamily="34" charset="0"/>
                <a:cs typeface="Tahoma" panose="020B0604030504040204" pitchFamily="34" charset="0"/>
              </a:rPr>
              <a:t>thông</a:t>
            </a:r>
            <a:r>
              <a:rPr lang="en-US" b="1" dirty="0" smtClean="0">
                <a:latin typeface="Tempus Sans ITC" panose="04020404030D07020202" pitchFamily="82" charset="0"/>
                <a:ea typeface="Tahoma" panose="020B0604030504040204" pitchFamily="34" charset="0"/>
                <a:cs typeface="Tahoma" panose="020B0604030504040204" pitchFamily="34" charset="0"/>
              </a:rPr>
              <a:t> tin)</a:t>
            </a:r>
            <a:endParaRPr lang="en-US" b="1" dirty="0">
              <a:latin typeface="Tempus Sans ITC" panose="04020404030D07020202" pitchFamily="82" charset="0"/>
              <a:ea typeface="Tahoma" panose="020B0604030504040204" pitchFamily="34" charset="0"/>
              <a:cs typeface="Tahoma" panose="020B060403050404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9" y="3034985"/>
            <a:ext cx="3970487" cy="2474564"/>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5556" y="3034985"/>
            <a:ext cx="3619928" cy="247456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78084" y="3034985"/>
            <a:ext cx="4287975" cy="2474564"/>
          </a:xfrm>
          <a:prstGeom prst="rect">
            <a:avLst/>
          </a:prstGeom>
        </p:spPr>
      </p:pic>
    </p:spTree>
    <p:extLst>
      <p:ext uri="{BB962C8B-B14F-4D97-AF65-F5344CB8AC3E}">
        <p14:creationId xmlns:p14="http://schemas.microsoft.com/office/powerpoint/2010/main" val="23113374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1000"/>
                                        <p:tgtEl>
                                          <p:spTgt spid="4"/>
                                        </p:tgtEl>
                                      </p:cBhvr>
                                    </p:animEffect>
                                    <p:anim calcmode="lin" valueType="num">
                                      <p:cBhvr>
                                        <p:cTn id="23" dur="1000" fill="hold"/>
                                        <p:tgtEl>
                                          <p:spTgt spid="4"/>
                                        </p:tgtEl>
                                        <p:attrNameLst>
                                          <p:attrName>ppt_x</p:attrName>
                                        </p:attrNameLst>
                                      </p:cBhvr>
                                      <p:tavLst>
                                        <p:tav tm="0">
                                          <p:val>
                                            <p:strVal val="#ppt_x"/>
                                          </p:val>
                                        </p:tav>
                                        <p:tav tm="100000">
                                          <p:val>
                                            <p:strVal val="#ppt_x"/>
                                          </p:val>
                                        </p:tav>
                                      </p:tavLst>
                                    </p:anim>
                                    <p:anim calcmode="lin" valueType="num">
                                      <p:cBhvr>
                                        <p:cTn id="24" dur="1000" fill="hold"/>
                                        <p:tgtEl>
                                          <p:spTgt spid="4"/>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1000"/>
                                        <p:tgtEl>
                                          <p:spTgt spid="6"/>
                                        </p:tgtEl>
                                      </p:cBhvr>
                                    </p:animEffect>
                                    <p:anim calcmode="lin" valueType="num">
                                      <p:cBhvr>
                                        <p:cTn id="33" dur="1000" fill="hold"/>
                                        <p:tgtEl>
                                          <p:spTgt spid="6"/>
                                        </p:tgtEl>
                                        <p:attrNameLst>
                                          <p:attrName>ppt_x</p:attrName>
                                        </p:attrNameLst>
                                      </p:cBhvr>
                                      <p:tavLst>
                                        <p:tav tm="0">
                                          <p:val>
                                            <p:strVal val="#ppt_x"/>
                                          </p:val>
                                        </p:tav>
                                        <p:tav tm="100000">
                                          <p:val>
                                            <p:strVal val="#ppt_x"/>
                                          </p:val>
                                        </p:tav>
                                      </p:tavLst>
                                    </p:anim>
                                    <p:anim calcmode="lin" valueType="num">
                                      <p:cBhvr>
                                        <p:cTn id="3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5202"/>
            <a:ext cx="10515600" cy="1325563"/>
          </a:xfrm>
        </p:spPr>
        <p:txBody>
          <a:bodyPr/>
          <a:lstStyle/>
          <a:p>
            <a:r>
              <a:rPr lang="en-US" b="1" dirty="0" smtClean="0"/>
              <a:t>      </a:t>
            </a:r>
            <a:r>
              <a:rPr lang="en-US" b="1" dirty="0" err="1" smtClean="0">
                <a:solidFill>
                  <a:schemeClr val="accent5"/>
                </a:solidFill>
              </a:rPr>
              <a:t>Củng</a:t>
            </a:r>
            <a:r>
              <a:rPr lang="en-US" b="1" dirty="0" smtClean="0">
                <a:solidFill>
                  <a:schemeClr val="accent5"/>
                </a:solidFill>
              </a:rPr>
              <a:t> </a:t>
            </a:r>
            <a:r>
              <a:rPr lang="en-US" b="1" dirty="0" err="1" smtClean="0">
                <a:solidFill>
                  <a:schemeClr val="accent5"/>
                </a:solidFill>
              </a:rPr>
              <a:t>cố</a:t>
            </a:r>
            <a:r>
              <a:rPr lang="en-US" b="1" dirty="0" smtClean="0">
                <a:solidFill>
                  <a:schemeClr val="accent5"/>
                </a:solidFill>
              </a:rPr>
              <a:t> </a:t>
            </a:r>
            <a:r>
              <a:rPr lang="en-US" b="1" dirty="0" err="1" smtClean="0">
                <a:solidFill>
                  <a:schemeClr val="accent5"/>
                </a:solidFill>
              </a:rPr>
              <a:t>kiến</a:t>
            </a:r>
            <a:r>
              <a:rPr lang="en-US" b="1" dirty="0" smtClean="0">
                <a:solidFill>
                  <a:schemeClr val="accent5"/>
                </a:solidFill>
              </a:rPr>
              <a:t> </a:t>
            </a:r>
            <a:r>
              <a:rPr lang="en-US" b="1" dirty="0" err="1" smtClean="0">
                <a:solidFill>
                  <a:schemeClr val="accent5"/>
                </a:solidFill>
              </a:rPr>
              <a:t>thức</a:t>
            </a:r>
            <a:r>
              <a:rPr lang="en-US" b="1" dirty="0" smtClean="0">
                <a:solidFill>
                  <a:schemeClr val="accent5"/>
                </a:solidFill>
              </a:rPr>
              <a:t> </a:t>
            </a:r>
            <a:r>
              <a:rPr lang="en-US" b="1" dirty="0" err="1" smtClean="0">
                <a:solidFill>
                  <a:schemeClr val="accent5"/>
                </a:solidFill>
              </a:rPr>
              <a:t>về</a:t>
            </a:r>
            <a:r>
              <a:rPr lang="en-US" b="1" dirty="0" smtClean="0">
                <a:solidFill>
                  <a:schemeClr val="accent5"/>
                </a:solidFill>
              </a:rPr>
              <a:t> </a:t>
            </a:r>
            <a:r>
              <a:rPr lang="en-US" b="1" dirty="0" err="1" smtClean="0">
                <a:solidFill>
                  <a:schemeClr val="accent5"/>
                </a:solidFill>
              </a:rPr>
              <a:t>văn</a:t>
            </a:r>
            <a:r>
              <a:rPr lang="en-US" b="1" dirty="0" smtClean="0">
                <a:solidFill>
                  <a:schemeClr val="accent5"/>
                </a:solidFill>
              </a:rPr>
              <a:t> </a:t>
            </a:r>
            <a:r>
              <a:rPr lang="en-US" b="1" dirty="0" err="1" smtClean="0">
                <a:solidFill>
                  <a:schemeClr val="accent5"/>
                </a:solidFill>
              </a:rPr>
              <a:t>bản</a:t>
            </a:r>
            <a:r>
              <a:rPr lang="en-US" b="1" dirty="0" smtClean="0">
                <a:solidFill>
                  <a:schemeClr val="accent5"/>
                </a:solidFill>
              </a:rPr>
              <a:t> </a:t>
            </a:r>
            <a:r>
              <a:rPr lang="en-US" b="1" dirty="0" err="1" smtClean="0">
                <a:solidFill>
                  <a:schemeClr val="accent5"/>
                </a:solidFill>
              </a:rPr>
              <a:t>thông</a:t>
            </a:r>
            <a:r>
              <a:rPr lang="en-US" b="1" dirty="0" smtClean="0">
                <a:solidFill>
                  <a:schemeClr val="accent5"/>
                </a:solidFill>
              </a:rPr>
              <a:t> tin </a:t>
            </a:r>
            <a:endParaRPr lang="en-US" b="1" dirty="0">
              <a:solidFill>
                <a:schemeClr val="accent5"/>
              </a:solidFill>
            </a:endParaRPr>
          </a:p>
        </p:txBody>
      </p:sp>
      <p:sp>
        <p:nvSpPr>
          <p:cNvPr id="8" name="TextBox 7"/>
          <p:cNvSpPr txBox="1"/>
          <p:nvPr/>
        </p:nvSpPr>
        <p:spPr>
          <a:xfrm>
            <a:off x="742122" y="2257080"/>
            <a:ext cx="11155017" cy="2677656"/>
          </a:xfrm>
          <a:prstGeom prst="rect">
            <a:avLst/>
          </a:prstGeom>
          <a:noFill/>
        </p:spPr>
        <p:txBody>
          <a:bodyPr wrap="square" rtlCol="0">
            <a:spAutoFit/>
          </a:bodyPr>
          <a:lstStyle/>
          <a:p>
            <a:pPr marL="342900" indent="-342900">
              <a:buAutoNum type="arabicPeriod"/>
            </a:pPr>
            <a:r>
              <a:rPr lang="en-US" sz="2800" dirty="0" err="1" smtClean="0">
                <a:latin typeface="Times New Roman" panose="02020603050405020304" pitchFamily="18" charset="0"/>
                <a:cs typeface="Times New Roman" panose="02020603050405020304" pitchFamily="18" charset="0"/>
              </a:rPr>
              <a:t>Khái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niệm</a:t>
            </a:r>
            <a:r>
              <a:rPr lang="en-US" sz="2800" dirty="0" smtClean="0">
                <a:latin typeface="Times New Roman" panose="02020603050405020304" pitchFamily="18" charset="0"/>
                <a:cs typeface="Times New Roman" panose="02020603050405020304" pitchFamily="18" charset="0"/>
              </a:rPr>
              <a:t>:</a:t>
            </a:r>
          </a:p>
          <a:p>
            <a:r>
              <a:rPr lang="vi-VN" sz="2800" dirty="0">
                <a:latin typeface="Times New Roman" panose="02020603050405020304" pitchFamily="18" charset="0"/>
                <a:cs typeface="Times New Roman" panose="02020603050405020304" pitchFamily="18" charset="0"/>
              </a:rPr>
              <a:t>Văn bản thông tin là văn bản được viết để truyền đạt thông tin, kiến thức. Loại văn bản này rất phổ biến, hữu dụng trong đời sống. Nó bao gồm nhiều thể loại: thông báo, chỉ dẫn, mô tả công việc, hướng dẫn sử dụng sản phẩm, lịch biểu, cơ sở dữ liệu, hợp đồng quảng cáo, các văn bản hành chính, từ điển, bản tin</a:t>
            </a:r>
            <a:r>
              <a:rPr lang="vi-VN"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12" name="TextBox 11"/>
          <p:cNvSpPr txBox="1"/>
          <p:nvPr/>
        </p:nvSpPr>
        <p:spPr>
          <a:xfrm>
            <a:off x="742122" y="1359843"/>
            <a:ext cx="6798365" cy="58477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I. </a:t>
            </a:r>
            <a:r>
              <a:rPr lang="en-US" sz="3200" b="1" dirty="0" err="1" smtClean="0">
                <a:latin typeface="Times New Roman" panose="02020603050405020304" pitchFamily="18" charset="0"/>
                <a:cs typeface="Times New Roman" panose="02020603050405020304" pitchFamily="18" charset="0"/>
              </a:rPr>
              <a:t>Văn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thông</a:t>
            </a:r>
            <a:r>
              <a:rPr lang="en-US" sz="3200" b="1" dirty="0" smtClean="0">
                <a:latin typeface="Times New Roman" panose="02020603050405020304" pitchFamily="18" charset="0"/>
                <a:cs typeface="Times New Roman" panose="02020603050405020304" pitchFamily="18" charset="0"/>
              </a:rPr>
              <a:t> tin </a:t>
            </a:r>
            <a:r>
              <a:rPr lang="en-US" sz="3200" b="1" dirty="0" err="1" smtClean="0">
                <a:latin typeface="Times New Roman" panose="02020603050405020304" pitchFamily="18" charset="0"/>
                <a:cs typeface="Times New Roman" panose="02020603050405020304" pitchFamily="18" charset="0"/>
              </a:rPr>
              <a:t>nói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chung</a:t>
            </a:r>
            <a:r>
              <a:rPr lang="en-US" sz="32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3154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86409" y="1561508"/>
            <a:ext cx="11155017" cy="5262979"/>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smtClean="0">
                <a:latin typeface="Times New Roman" panose="02020603050405020304" pitchFamily="18" charset="0"/>
                <a:cs typeface="Times New Roman" panose="02020603050405020304" pitchFamily="18" charset="0"/>
              </a:rPr>
              <a:t>Đặc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điểm</a:t>
            </a:r>
            <a:r>
              <a:rPr lang="en-US" sz="2800" dirty="0" smtClean="0">
                <a:latin typeface="Times New Roman" panose="02020603050405020304" pitchFamily="18" charset="0"/>
                <a:cs typeface="Times New Roman" panose="02020603050405020304" pitchFamily="18" charset="0"/>
              </a:rPr>
              <a:t>: </a:t>
            </a:r>
          </a:p>
          <a:p>
            <a:pPr marL="342900" indent="-342900">
              <a:buFontTx/>
              <a:buChar char="-"/>
            </a:pPr>
            <a:r>
              <a:rPr lang="vi-VN" sz="2800" dirty="0" smtClean="0">
                <a:latin typeface="Times New Roman" panose="02020603050405020304" pitchFamily="18" charset="0"/>
                <a:cs typeface="Times New Roman" panose="02020603050405020304" pitchFamily="18" charset="0"/>
              </a:rPr>
              <a:t>Loại văn bản này thường trình bày một cách khách quan, trung thực, không có yếu tố hư cấu, tưởng tượng. Qua văn bản thông tin, người đọc, người nghe hiểu chính xác những gì được mô tả, giới thiệu.</a:t>
            </a:r>
            <a:endParaRPr lang="en-US" sz="2800" dirty="0" smtClean="0">
              <a:latin typeface="Times New Roman" panose="02020603050405020304" pitchFamily="18" charset="0"/>
              <a:cs typeface="Times New Roman" panose="02020603050405020304" pitchFamily="18" charset="0"/>
            </a:endParaRPr>
          </a:p>
          <a:p>
            <a:pPr marL="342900" indent="-342900">
              <a:buFontTx/>
              <a:buChar char="-"/>
            </a:pPr>
            <a:r>
              <a:rPr lang="vi-VN" sz="2800" dirty="0">
                <a:latin typeface="Times New Roman" panose="02020603050405020304" pitchFamily="18" charset="0"/>
                <a:cs typeface="Times New Roman" panose="02020603050405020304" pitchFamily="18" charset="0"/>
              </a:rPr>
              <a:t>Thông tin có thể được tổ chức theo một trong các cách cấu trúc như: nguyên nhân-kết quả; trật tự thời gian; so sánh và phân loại; vấn đề và giải pháp</a:t>
            </a:r>
            <a:r>
              <a:rPr lang="vi-VN" sz="2800" dirty="0" smtClean="0">
                <a:latin typeface="Times New Roman" panose="02020603050405020304" pitchFamily="18"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342900" indent="-342900">
              <a:buFontTx/>
              <a:buChar char="-"/>
            </a:pP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Trong văn bản thông tin, người viết thường sử dụng những cách thức hoặc phương tiện để hỗ trợ người đọc tìm kiếm thông tin một cách nhanh chóng và hiệu quả. </a:t>
            </a:r>
            <a:r>
              <a:rPr lang="en-US" sz="2800" dirty="0" smtClean="0">
                <a:latin typeface="Times New Roman" panose="02020603050405020304" pitchFamily="18" charset="0"/>
                <a:cs typeface="Times New Roman" panose="02020603050405020304" pitchFamily="18" charset="0"/>
              </a:rPr>
              <a:t>(VD: </a:t>
            </a:r>
            <a:r>
              <a:rPr lang="vi-VN" sz="2800" dirty="0" smtClean="0">
                <a:latin typeface="Times New Roman" panose="02020603050405020304" pitchFamily="18" charset="0"/>
                <a:cs typeface="Times New Roman" panose="02020603050405020304" pitchFamily="18" charset="0"/>
              </a:rPr>
              <a:t>bảng </a:t>
            </a:r>
            <a:r>
              <a:rPr lang="vi-VN" sz="2800" dirty="0">
                <a:latin typeface="Times New Roman" panose="02020603050405020304" pitchFamily="18" charset="0"/>
                <a:cs typeface="Times New Roman" panose="02020603050405020304" pitchFamily="18" charset="0"/>
              </a:rPr>
              <a:t>chú thích</a:t>
            </a:r>
            <a:r>
              <a:rPr lang="vi-VN" sz="2800" dirty="0" smtClean="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dòng in đậm, in nghiêng, những nét gạch chân, những dấu sao, dấu hoa thị hoặc những hình ảnh minh </a:t>
            </a:r>
            <a:r>
              <a:rPr lang="vi-VN" sz="2800" dirty="0" smtClean="0">
                <a:latin typeface="Times New Roman" panose="02020603050405020304" pitchFamily="18" charset="0"/>
                <a:cs typeface="Times New Roman" panose="02020603050405020304" pitchFamily="18" charset="0"/>
              </a:rPr>
              <a:t>họa</a:t>
            </a:r>
            <a:r>
              <a:rPr lang="en-US" sz="2800"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125202"/>
            <a:ext cx="10515600" cy="1325563"/>
          </a:xfrm>
        </p:spPr>
        <p:txBody>
          <a:bodyPr/>
          <a:lstStyle/>
          <a:p>
            <a:r>
              <a:rPr lang="en-US" b="1" dirty="0" smtClean="0"/>
              <a:t>      </a:t>
            </a:r>
            <a:r>
              <a:rPr lang="en-US" b="1" dirty="0" err="1" smtClean="0">
                <a:solidFill>
                  <a:schemeClr val="accent5"/>
                </a:solidFill>
              </a:rPr>
              <a:t>Củng</a:t>
            </a:r>
            <a:r>
              <a:rPr lang="en-US" b="1" dirty="0" smtClean="0">
                <a:solidFill>
                  <a:schemeClr val="accent5"/>
                </a:solidFill>
              </a:rPr>
              <a:t> </a:t>
            </a:r>
            <a:r>
              <a:rPr lang="en-US" b="1" dirty="0" err="1" smtClean="0">
                <a:solidFill>
                  <a:schemeClr val="accent5"/>
                </a:solidFill>
              </a:rPr>
              <a:t>cố</a:t>
            </a:r>
            <a:r>
              <a:rPr lang="en-US" b="1" dirty="0" smtClean="0">
                <a:solidFill>
                  <a:schemeClr val="accent5"/>
                </a:solidFill>
              </a:rPr>
              <a:t> </a:t>
            </a:r>
            <a:r>
              <a:rPr lang="en-US" b="1" dirty="0" err="1" smtClean="0">
                <a:solidFill>
                  <a:schemeClr val="accent5"/>
                </a:solidFill>
              </a:rPr>
              <a:t>kiến</a:t>
            </a:r>
            <a:r>
              <a:rPr lang="en-US" b="1" dirty="0" smtClean="0">
                <a:solidFill>
                  <a:schemeClr val="accent5"/>
                </a:solidFill>
              </a:rPr>
              <a:t> </a:t>
            </a:r>
            <a:r>
              <a:rPr lang="en-US" b="1" dirty="0" err="1" smtClean="0">
                <a:solidFill>
                  <a:schemeClr val="accent5"/>
                </a:solidFill>
              </a:rPr>
              <a:t>thức</a:t>
            </a:r>
            <a:r>
              <a:rPr lang="en-US" b="1" dirty="0" smtClean="0">
                <a:solidFill>
                  <a:schemeClr val="accent5"/>
                </a:solidFill>
              </a:rPr>
              <a:t> </a:t>
            </a:r>
            <a:r>
              <a:rPr lang="en-US" b="1" dirty="0" err="1" smtClean="0">
                <a:solidFill>
                  <a:schemeClr val="accent5"/>
                </a:solidFill>
              </a:rPr>
              <a:t>về</a:t>
            </a:r>
            <a:r>
              <a:rPr lang="en-US" b="1" dirty="0" smtClean="0">
                <a:solidFill>
                  <a:schemeClr val="accent5"/>
                </a:solidFill>
              </a:rPr>
              <a:t> </a:t>
            </a:r>
            <a:r>
              <a:rPr lang="en-US" b="1" dirty="0" err="1" smtClean="0">
                <a:solidFill>
                  <a:schemeClr val="accent5"/>
                </a:solidFill>
              </a:rPr>
              <a:t>văn</a:t>
            </a:r>
            <a:r>
              <a:rPr lang="en-US" b="1" dirty="0" smtClean="0">
                <a:solidFill>
                  <a:schemeClr val="accent5"/>
                </a:solidFill>
              </a:rPr>
              <a:t> </a:t>
            </a:r>
            <a:r>
              <a:rPr lang="en-US" b="1" dirty="0" err="1" smtClean="0">
                <a:solidFill>
                  <a:schemeClr val="accent5"/>
                </a:solidFill>
              </a:rPr>
              <a:t>bản</a:t>
            </a:r>
            <a:r>
              <a:rPr lang="en-US" b="1" dirty="0" smtClean="0">
                <a:solidFill>
                  <a:schemeClr val="accent5"/>
                </a:solidFill>
              </a:rPr>
              <a:t> </a:t>
            </a:r>
            <a:r>
              <a:rPr lang="en-US" b="1" dirty="0" err="1" smtClean="0">
                <a:solidFill>
                  <a:schemeClr val="accent5"/>
                </a:solidFill>
              </a:rPr>
              <a:t>thông</a:t>
            </a:r>
            <a:r>
              <a:rPr lang="en-US" b="1" dirty="0" smtClean="0">
                <a:solidFill>
                  <a:schemeClr val="accent5"/>
                </a:solidFill>
              </a:rPr>
              <a:t> tin </a:t>
            </a:r>
            <a:endParaRPr lang="en-US" b="1" dirty="0">
              <a:solidFill>
                <a:schemeClr val="accent5"/>
              </a:solidFill>
            </a:endParaRPr>
          </a:p>
        </p:txBody>
      </p:sp>
      <p:sp>
        <p:nvSpPr>
          <p:cNvPr id="6" name="TextBox 5"/>
          <p:cNvSpPr txBox="1"/>
          <p:nvPr/>
        </p:nvSpPr>
        <p:spPr>
          <a:xfrm>
            <a:off x="742122" y="949025"/>
            <a:ext cx="6798365" cy="584775"/>
          </a:xfrm>
          <a:prstGeom prst="rect">
            <a:avLst/>
          </a:prstGeom>
          <a:noFill/>
        </p:spPr>
        <p:txBody>
          <a:bodyPr wrap="square" rtlCol="0">
            <a:spAutoFit/>
          </a:bodyPr>
          <a:lstStyle/>
          <a:p>
            <a:r>
              <a:rPr lang="en-US" sz="3200" b="1" dirty="0" smtClean="0">
                <a:latin typeface="Times New Roman" panose="02020603050405020304" pitchFamily="18" charset="0"/>
                <a:cs typeface="Times New Roman" panose="02020603050405020304" pitchFamily="18" charset="0"/>
              </a:rPr>
              <a:t>I. </a:t>
            </a:r>
            <a:r>
              <a:rPr lang="en-US" sz="3200" b="1" dirty="0" err="1" smtClean="0">
                <a:latin typeface="Times New Roman" panose="02020603050405020304" pitchFamily="18" charset="0"/>
                <a:cs typeface="Times New Roman" panose="02020603050405020304" pitchFamily="18" charset="0"/>
              </a:rPr>
              <a:t>Văn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thông</a:t>
            </a:r>
            <a:r>
              <a:rPr lang="en-US" sz="3200" b="1" dirty="0" smtClean="0">
                <a:latin typeface="Times New Roman" panose="02020603050405020304" pitchFamily="18" charset="0"/>
                <a:cs typeface="Times New Roman" panose="02020603050405020304" pitchFamily="18" charset="0"/>
              </a:rPr>
              <a:t> tin </a:t>
            </a:r>
            <a:r>
              <a:rPr lang="en-US" sz="3200" b="1" dirty="0" err="1" smtClean="0">
                <a:latin typeface="Times New Roman" panose="02020603050405020304" pitchFamily="18" charset="0"/>
                <a:cs typeface="Times New Roman" panose="02020603050405020304" pitchFamily="18" charset="0"/>
              </a:rPr>
              <a:t>nói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chung</a:t>
            </a:r>
            <a:r>
              <a:rPr lang="en-US" sz="3200" b="1" dirty="0" smtClean="0">
                <a:latin typeface="Times New Roman" panose="02020603050405020304" pitchFamily="18" charset="0"/>
                <a:cs typeface="Times New Roman" panose="02020603050405020304" pitchFamily="18" charset="0"/>
              </a:rPr>
              <a:t>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1599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840" y="1610829"/>
            <a:ext cx="11527735" cy="1325563"/>
          </a:xfrm>
        </p:spPr>
        <p:txBody>
          <a:bodyPr>
            <a:normAutofit/>
          </a:bodyPr>
          <a:lstStyle/>
          <a:p>
            <a:r>
              <a:rPr lang="en-US" sz="3200" b="1" dirty="0" smtClean="0">
                <a:latin typeface="Times New Roman" panose="02020603050405020304" pitchFamily="18" charset="0"/>
                <a:cs typeface="Times New Roman" panose="02020603050405020304" pitchFamily="18" charset="0"/>
              </a:rPr>
              <a:t>II. </a:t>
            </a:r>
            <a:r>
              <a:rPr lang="en-US" sz="3200" b="1" dirty="0" err="1" smtClean="0">
                <a:latin typeface="Times New Roman" panose="02020603050405020304" pitchFamily="18" charset="0"/>
                <a:cs typeface="Times New Roman" panose="02020603050405020304" pitchFamily="18" charset="0"/>
              </a:rPr>
              <a:t>Đặc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điểm</a:t>
            </a:r>
            <a:r>
              <a:rPr lang="en-US" sz="3200" b="1" dirty="0" smtClean="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v</a:t>
            </a:r>
            <a:r>
              <a:rPr lang="en-US" sz="3200" b="1" dirty="0" err="1" smtClean="0">
                <a:latin typeface="Times New Roman" panose="02020603050405020304" pitchFamily="18" charset="0"/>
                <a:cs typeface="Times New Roman" panose="02020603050405020304" pitchFamily="18" charset="0"/>
              </a:rPr>
              <a:t>ăn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thông</a:t>
            </a:r>
            <a:r>
              <a:rPr lang="en-US" sz="3200" b="1" dirty="0" smtClean="0">
                <a:latin typeface="Times New Roman" panose="02020603050405020304" pitchFamily="18" charset="0"/>
                <a:cs typeface="Times New Roman" panose="02020603050405020304" pitchFamily="18" charset="0"/>
              </a:rPr>
              <a:t> tin </a:t>
            </a:r>
            <a:r>
              <a:rPr lang="en-US" sz="3200" b="1" dirty="0" err="1" smtClean="0">
                <a:latin typeface="Times New Roman" panose="02020603050405020304" pitchFamily="18" charset="0"/>
                <a:cs typeface="Times New Roman" panose="02020603050405020304" pitchFamily="18" charset="0"/>
              </a:rPr>
              <a:t>giới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thiệu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một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quy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tắc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hoặc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luật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lệ</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trong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trò</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chơi</a:t>
            </a:r>
            <a:r>
              <a:rPr lang="en-US" sz="3200" b="1" dirty="0" smtClean="0">
                <a:latin typeface="Times New Roman" panose="02020603050405020304" pitchFamily="18" charset="0"/>
                <a:cs typeface="Times New Roman" panose="02020603050405020304" pitchFamily="18" charset="0"/>
              </a:rPr>
              <a:t> hay </a:t>
            </a:r>
            <a:r>
              <a:rPr lang="en-US" sz="3200" b="1" dirty="0" err="1" smtClean="0">
                <a:latin typeface="Times New Roman" panose="02020603050405020304" pitchFamily="18" charset="0"/>
                <a:cs typeface="Times New Roman" panose="02020603050405020304" pitchFamily="18" charset="0"/>
              </a:rPr>
              <a:t>hoạt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a:t>
            </a:r>
          </a:p>
        </p:txBody>
      </p:sp>
      <p:sp>
        <p:nvSpPr>
          <p:cNvPr id="4" name="TextBox 3"/>
          <p:cNvSpPr txBox="1"/>
          <p:nvPr/>
        </p:nvSpPr>
        <p:spPr>
          <a:xfrm>
            <a:off x="811695" y="3082167"/>
            <a:ext cx="11208026" cy="2246769"/>
          </a:xfrm>
          <a:prstGeom prst="rect">
            <a:avLst/>
          </a:prstGeom>
          <a:noFill/>
        </p:spPr>
        <p:txBody>
          <a:bodyPr wrap="square" rtlCol="0">
            <a:spAutoFit/>
          </a:bodyPr>
          <a:lstStyle/>
          <a:p>
            <a:r>
              <a:rPr lang="en-US" sz="2800" b="1" dirty="0" smtClean="0">
                <a:latin typeface="Times New Roman" panose="02020603050405020304" pitchFamily="18" charset="0"/>
                <a:cs typeface="Times New Roman" panose="02020603050405020304" pitchFamily="18" charset="0"/>
              </a:rPr>
              <a:t>1. </a:t>
            </a:r>
            <a:r>
              <a:rPr lang="en-US" sz="2800" b="1" dirty="0" err="1" smtClean="0">
                <a:latin typeface="Times New Roman" panose="02020603050405020304" pitchFamily="18" charset="0"/>
                <a:cs typeface="Times New Roman" panose="02020603050405020304" pitchFamily="18" charset="0"/>
              </a:rPr>
              <a:t>Vê</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cấu</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trúc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loại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bản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thường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có</a:t>
            </a:r>
            <a:r>
              <a:rPr lang="en-US" sz="2800" dirty="0" smtClean="0">
                <a:latin typeface="Times New Roman" panose="02020603050405020304" pitchFamily="18" charset="0"/>
                <a:cs typeface="Times New Roman" panose="02020603050405020304" pitchFamily="18" charset="0"/>
              </a:rPr>
              <a:t> 3 </a:t>
            </a: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a:t>
            </a:r>
            <a:r>
              <a:rPr lang="vi-VN" sz="2800" b="1" dirty="0" smtClean="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pPr marL="342900" indent="-342900">
              <a:buFontTx/>
              <a:buChar char="-"/>
            </a:pP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1: </a:t>
            </a:r>
            <a:r>
              <a:rPr lang="en-US" sz="2800" dirty="0" err="1" smtClean="0">
                <a:latin typeface="Times New Roman" panose="02020603050405020304" pitchFamily="18" charset="0"/>
                <a:cs typeface="Times New Roman" panose="02020603050405020304" pitchFamily="18" charset="0"/>
              </a:rPr>
              <a:t>Giới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thiệu</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mục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đích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của</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trò</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chơi</a:t>
            </a:r>
            <a:r>
              <a:rPr lang="en-US" sz="2800" dirty="0" smtClean="0">
                <a:latin typeface="Times New Roman" panose="02020603050405020304" pitchFamily="18" charset="0"/>
                <a:cs typeface="Times New Roman" panose="02020603050405020304" pitchFamily="18" charset="0"/>
              </a:rPr>
              <a:t> hay </a:t>
            </a:r>
            <a:r>
              <a:rPr lang="en-US" sz="2800" dirty="0" err="1" smtClean="0">
                <a:latin typeface="Times New Roman" panose="02020603050405020304" pitchFamily="18" charset="0"/>
                <a:cs typeface="Times New Roman" panose="02020603050405020304" pitchFamily="18" charset="0"/>
              </a:rPr>
              <a:t>hoạt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động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bằng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một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đoạn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văn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hoặc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nhan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đề</a:t>
            </a:r>
            <a:endParaRPr lang="en-US" sz="2800" dirty="0" smtClean="0">
              <a:latin typeface="Times New Roman" panose="02020603050405020304" pitchFamily="18" charset="0"/>
              <a:cs typeface="Times New Roman" panose="02020603050405020304" pitchFamily="18" charset="0"/>
            </a:endParaRPr>
          </a:p>
          <a:p>
            <a:pPr marL="342900" indent="-342900">
              <a:buFontTx/>
              <a:buChar char="-"/>
            </a:pP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2: </a:t>
            </a:r>
            <a:r>
              <a:rPr lang="en-US" sz="2800" dirty="0" err="1" smtClean="0">
                <a:latin typeface="Times New Roman" panose="02020603050405020304" pitchFamily="18" charset="0"/>
                <a:cs typeface="Times New Roman" panose="02020603050405020304" pitchFamily="18" charset="0"/>
              </a:rPr>
              <a:t>Liệt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kê</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những</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gì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chuẩn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bị</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trước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chơi</a:t>
            </a:r>
            <a:endParaRPr lang="en-US" sz="2800" dirty="0" smtClean="0">
              <a:latin typeface="Times New Roman" panose="02020603050405020304" pitchFamily="18" charset="0"/>
              <a:cs typeface="Times New Roman" panose="02020603050405020304" pitchFamily="18" charset="0"/>
            </a:endParaRPr>
          </a:p>
          <a:p>
            <a:pPr marL="342900" indent="-342900">
              <a:buFontTx/>
              <a:buChar char="-"/>
            </a:pPr>
            <a:r>
              <a:rPr lang="en-US" sz="2800" dirty="0" err="1" smtClean="0">
                <a:latin typeface="Times New Roman" panose="02020603050405020304" pitchFamily="18" charset="0"/>
                <a:cs typeface="Times New Roman" panose="02020603050405020304" pitchFamily="18" charset="0"/>
              </a:rPr>
              <a:t>Phần</a:t>
            </a:r>
            <a:r>
              <a:rPr lang="en-US" sz="2800" dirty="0" smtClean="0">
                <a:latin typeface="Times New Roman" panose="02020603050405020304" pitchFamily="18" charset="0"/>
                <a:cs typeface="Times New Roman" panose="02020603050405020304" pitchFamily="18" charset="0"/>
              </a:rPr>
              <a:t> 3: </a:t>
            </a:r>
            <a:r>
              <a:rPr lang="en-US" sz="2800" dirty="0" err="1" smtClean="0">
                <a:latin typeface="Times New Roman" panose="02020603050405020304" pitchFamily="18" charset="0"/>
                <a:cs typeface="Times New Roman" panose="02020603050405020304" pitchFamily="18" charset="0"/>
              </a:rPr>
              <a:t>Trình</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bày</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các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bước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cần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hiện</a:t>
            </a:r>
            <a:r>
              <a:rPr lang="en-US" sz="2800" dirty="0" smtClean="0">
                <a:latin typeface="Times New Roman" panose="02020603050405020304" pitchFamily="18" charset="0"/>
                <a:cs typeface="Times New Roman" panose="02020603050405020304" pitchFamily="18" charset="0"/>
              </a:rPr>
              <a:t>. </a:t>
            </a:r>
          </a:p>
        </p:txBody>
      </p:sp>
      <p:sp>
        <p:nvSpPr>
          <p:cNvPr id="5" name="Title 1"/>
          <p:cNvSpPr txBox="1">
            <a:spLocks/>
          </p:cNvSpPr>
          <p:nvPr/>
        </p:nvSpPr>
        <p:spPr>
          <a:xfrm>
            <a:off x="811695" y="49765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smtClean="0"/>
              <a:t>      </a:t>
            </a:r>
            <a:r>
              <a:rPr lang="en-US" b="1" smtClean="0">
                <a:solidFill>
                  <a:schemeClr val="accent5"/>
                </a:solidFill>
              </a:rPr>
              <a:t>Củng cố kiến thức về văn bản thông tin </a:t>
            </a:r>
            <a:endParaRPr lang="en-US" b="1" dirty="0">
              <a:solidFill>
                <a:schemeClr val="accent5"/>
              </a:solidFill>
            </a:endParaRPr>
          </a:p>
        </p:txBody>
      </p:sp>
    </p:spTree>
    <p:extLst>
      <p:ext uri="{BB962C8B-B14F-4D97-AF65-F5344CB8AC3E}">
        <p14:creationId xmlns:p14="http://schemas.microsoft.com/office/powerpoint/2010/main" val="1943944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91985" y="1155332"/>
            <a:ext cx="11527735" cy="1325563"/>
          </a:xfrm>
        </p:spPr>
        <p:txBody>
          <a:bodyPr>
            <a:normAutofit/>
          </a:bodyPr>
          <a:lstStyle/>
          <a:p>
            <a:r>
              <a:rPr lang="en-US" sz="3200" b="1" dirty="0" smtClean="0">
                <a:latin typeface="Times New Roman" panose="02020603050405020304" pitchFamily="18" charset="0"/>
                <a:cs typeface="Times New Roman" panose="02020603050405020304" pitchFamily="18" charset="0"/>
              </a:rPr>
              <a:t>II. </a:t>
            </a:r>
            <a:r>
              <a:rPr lang="en-US" sz="3200" b="1" dirty="0" err="1" smtClean="0">
                <a:latin typeface="Times New Roman" panose="02020603050405020304" pitchFamily="18" charset="0"/>
                <a:cs typeface="Times New Roman" panose="02020603050405020304" pitchFamily="18" charset="0"/>
              </a:rPr>
              <a:t>Văn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thông</a:t>
            </a:r>
            <a:r>
              <a:rPr lang="en-US" sz="3200" b="1" dirty="0" smtClean="0">
                <a:latin typeface="Times New Roman" panose="02020603050405020304" pitchFamily="18" charset="0"/>
                <a:cs typeface="Times New Roman" panose="02020603050405020304" pitchFamily="18" charset="0"/>
              </a:rPr>
              <a:t> tin </a:t>
            </a:r>
            <a:r>
              <a:rPr lang="en-US" sz="3200" b="1" dirty="0" err="1" smtClean="0">
                <a:latin typeface="Times New Roman" panose="02020603050405020304" pitchFamily="18" charset="0"/>
                <a:cs typeface="Times New Roman" panose="02020603050405020304" pitchFamily="18" charset="0"/>
              </a:rPr>
              <a:t>giới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thiệu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một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quy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tắc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hoặc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luật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lệ</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trong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trò</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chơi</a:t>
            </a:r>
            <a:r>
              <a:rPr lang="en-US" sz="3200" b="1" dirty="0" smtClean="0">
                <a:latin typeface="Times New Roman" panose="02020603050405020304" pitchFamily="18" charset="0"/>
                <a:cs typeface="Times New Roman" panose="02020603050405020304" pitchFamily="18" charset="0"/>
              </a:rPr>
              <a:t> hay </a:t>
            </a:r>
            <a:r>
              <a:rPr lang="en-US" sz="3200" b="1" dirty="0" err="1" smtClean="0">
                <a:latin typeface="Times New Roman" panose="02020603050405020304" pitchFamily="18" charset="0"/>
                <a:cs typeface="Times New Roman" panose="02020603050405020304" pitchFamily="18" charset="0"/>
              </a:rPr>
              <a:t>hoạt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a:t>
            </a:r>
          </a:p>
        </p:txBody>
      </p:sp>
      <p:sp>
        <p:nvSpPr>
          <p:cNvPr id="8" name="Rectangle 7"/>
          <p:cNvSpPr/>
          <p:nvPr/>
        </p:nvSpPr>
        <p:spPr>
          <a:xfrm>
            <a:off x="617053" y="2480895"/>
            <a:ext cx="11277600" cy="3539430"/>
          </a:xfrm>
          <a:prstGeom prst="rect">
            <a:avLst/>
          </a:prstGeom>
        </p:spPr>
        <p:txBody>
          <a:bodyPr wrap="square">
            <a:spAutoFit/>
          </a:bodyPr>
          <a:lstStyle/>
          <a:p>
            <a:r>
              <a:rPr lang="en-US" sz="2800" dirty="0" smtClean="0">
                <a:latin typeface="Times New Roman" panose="02020603050405020304" pitchFamily="18" charset="0"/>
                <a:cs typeface="Times New Roman" panose="02020603050405020304" pitchFamily="18" charset="0"/>
              </a:rPr>
              <a:t>2.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p>
          <a:p>
            <a:r>
              <a:rPr lang="en-US" sz="2800" dirty="0" err="1">
                <a:latin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(1, 2, 3,...),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đầu tiên, tiếp theo, sau 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(hai, 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tiết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yêu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minh </a:t>
            </a:r>
            <a:r>
              <a:rPr lang="en-US" sz="2800" dirty="0" err="1">
                <a:latin typeface="Times New Roman" panose="02020603050405020304" pitchFamily="18" charset="0"/>
                <a:cs typeface="Times New Roman" panose="02020603050405020304" pitchFamily="18" charset="0"/>
              </a:rPr>
              <a:t>hoạ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a:t>
            </a:r>
            <a:r>
              <a:rPr lang="en-US" sz="2800" dirty="0">
                <a:latin typeface="Times New Roman" panose="02020603050405020304" pitchFamily="18" charset="0"/>
                <a:cs typeface="Times New Roman" panose="02020603050405020304" pitchFamily="18" charset="0"/>
              </a:rPr>
              <a:t> chi </a:t>
            </a:r>
            <a:r>
              <a:rPr lang="en-US" sz="2800" dirty="0" err="1">
                <a:latin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tóm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a:t>
            </a:r>
            <a:r>
              <a:rPr lang="en-US"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a:t>
            </a:r>
          </a:p>
        </p:txBody>
      </p:sp>
      <p:sp>
        <p:nvSpPr>
          <p:cNvPr id="9" name="Title 1"/>
          <p:cNvSpPr txBox="1">
            <a:spLocks/>
          </p:cNvSpPr>
          <p:nvPr/>
        </p:nvSpPr>
        <p:spPr>
          <a:xfrm>
            <a:off x="838200" y="-12520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smtClean="0"/>
              <a:t>      </a:t>
            </a:r>
            <a:r>
              <a:rPr lang="en-US" b="1" smtClean="0">
                <a:solidFill>
                  <a:schemeClr val="accent5"/>
                </a:solidFill>
              </a:rPr>
              <a:t>Củng cố kiến thức về văn bản thông tin </a:t>
            </a:r>
            <a:endParaRPr lang="en-US" b="1" dirty="0">
              <a:solidFill>
                <a:schemeClr val="accent5"/>
              </a:solidFill>
            </a:endParaRPr>
          </a:p>
        </p:txBody>
      </p:sp>
    </p:spTree>
    <p:extLst>
      <p:ext uri="{BB962C8B-B14F-4D97-AF65-F5344CB8AC3E}">
        <p14:creationId xmlns:p14="http://schemas.microsoft.com/office/powerpoint/2010/main" val="2687704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9112" y="2651876"/>
            <a:ext cx="11145078" cy="2246769"/>
          </a:xfrm>
          <a:prstGeom prst="rect">
            <a:avLst/>
          </a:prstGeom>
        </p:spPr>
        <p:txBody>
          <a:bodyPr wrap="square">
            <a:spAutoFit/>
          </a:bodyPr>
          <a:lstStyle/>
          <a:p>
            <a:r>
              <a:rPr lang="en-US" sz="2800" b="1" dirty="0" smtClean="0">
                <a:latin typeface="Times New Roman" panose="02020603050405020304" pitchFamily="18" charset="0"/>
                <a:cs typeface="Times New Roman" panose="02020603050405020304" pitchFamily="18" charset="0"/>
              </a:rPr>
              <a:t>3. </a:t>
            </a:r>
            <a:r>
              <a:rPr lang="vi-VN" sz="2800" b="1" dirty="0">
                <a:latin typeface="Times New Roman" panose="02020603050405020304" pitchFamily="18" charset="0"/>
                <a:cs typeface="Times New Roman" panose="02020603050405020304" pitchFamily="18" charset="0"/>
              </a:rPr>
              <a:t>Cách triển khai ý tưởng và thông tin trong văn bản thông tin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 Theo </a:t>
            </a:r>
            <a:r>
              <a:rPr lang="en-US" sz="2800" dirty="0" err="1">
                <a:latin typeface="Times New Roman" panose="02020603050405020304" pitchFamily="18" charset="0"/>
                <a:cs typeface="Times New Roman" panose="02020603050405020304" pitchFamily="18" charset="0"/>
              </a:rPr>
              <a:t>trật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gian</a:t>
            </a:r>
            <a:r>
              <a:rPr lang="en-US" sz="2800" dirty="0">
                <a:latin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a:t>
            </a:r>
            <a:r>
              <a:rPr lang="en-US" sz="2800" dirty="0">
                <a:latin typeface="Times New Roman" panose="02020603050405020304" pitchFamily="18" charset="0"/>
                <a:cs typeface="Times New Roman" panose="02020603050405020304" pitchFamily="18" charset="0"/>
              </a:rPr>
              <a:t> </a:t>
            </a:r>
            <a:r>
              <a:rPr lang="vi-VN" sz="2800" i="1"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hợp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khai</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chính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nổi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tin.</a:t>
            </a:r>
          </a:p>
        </p:txBody>
      </p:sp>
      <p:sp>
        <p:nvSpPr>
          <p:cNvPr id="5" name="Title 1"/>
          <p:cNvSpPr>
            <a:spLocks noGrp="1"/>
          </p:cNvSpPr>
          <p:nvPr>
            <p:ph type="title"/>
          </p:nvPr>
        </p:nvSpPr>
        <p:spPr>
          <a:xfrm>
            <a:off x="664265" y="1133752"/>
            <a:ext cx="11527735" cy="1325563"/>
          </a:xfrm>
        </p:spPr>
        <p:txBody>
          <a:bodyPr>
            <a:normAutofit/>
          </a:bodyPr>
          <a:lstStyle/>
          <a:p>
            <a:r>
              <a:rPr lang="en-US" sz="3200" b="1" dirty="0" smtClean="0">
                <a:latin typeface="Times New Roman" panose="02020603050405020304" pitchFamily="18" charset="0"/>
                <a:cs typeface="Times New Roman" panose="02020603050405020304" pitchFamily="18" charset="0"/>
              </a:rPr>
              <a:t>II. </a:t>
            </a:r>
            <a:r>
              <a:rPr lang="en-US" sz="3200" b="1" dirty="0" err="1" smtClean="0">
                <a:latin typeface="Times New Roman" panose="02020603050405020304" pitchFamily="18" charset="0"/>
                <a:cs typeface="Times New Roman" panose="02020603050405020304" pitchFamily="18" charset="0"/>
              </a:rPr>
              <a:t>Văn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bản</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thông</a:t>
            </a:r>
            <a:r>
              <a:rPr lang="en-US" sz="3200" b="1" dirty="0" smtClean="0">
                <a:latin typeface="Times New Roman" panose="02020603050405020304" pitchFamily="18" charset="0"/>
                <a:cs typeface="Times New Roman" panose="02020603050405020304" pitchFamily="18" charset="0"/>
              </a:rPr>
              <a:t> tin </a:t>
            </a:r>
            <a:r>
              <a:rPr lang="en-US" sz="3200" b="1" dirty="0" err="1" smtClean="0">
                <a:latin typeface="Times New Roman" panose="02020603050405020304" pitchFamily="18" charset="0"/>
                <a:cs typeface="Times New Roman" panose="02020603050405020304" pitchFamily="18" charset="0"/>
              </a:rPr>
              <a:t>giới</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thiệu</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một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quy</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tắc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hoặc</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luật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lệ</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trong</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trò</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chơi</a:t>
            </a:r>
            <a:r>
              <a:rPr lang="en-US" sz="3200" b="1" dirty="0" smtClean="0">
                <a:latin typeface="Times New Roman" panose="02020603050405020304" pitchFamily="18" charset="0"/>
                <a:cs typeface="Times New Roman" panose="02020603050405020304" pitchFamily="18" charset="0"/>
              </a:rPr>
              <a:t> hay </a:t>
            </a:r>
            <a:r>
              <a:rPr lang="en-US" sz="3200" b="1" dirty="0" err="1" smtClean="0">
                <a:latin typeface="Times New Roman" panose="02020603050405020304" pitchFamily="18" charset="0"/>
                <a:cs typeface="Times New Roman" panose="02020603050405020304" pitchFamily="18" charset="0"/>
              </a:rPr>
              <a:t>hoạt</a:t>
            </a:r>
            <a:r>
              <a:rPr lang="en-US" sz="3200" b="1"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động</a:t>
            </a:r>
            <a:r>
              <a:rPr lang="en-US" sz="3200" b="1" dirty="0">
                <a:latin typeface="Times New Roman" panose="02020603050405020304" pitchFamily="18" charset="0"/>
                <a:cs typeface="Times New Roman" panose="02020603050405020304" pitchFamily="18" charset="0"/>
              </a:rPr>
              <a:t>.</a:t>
            </a:r>
          </a:p>
        </p:txBody>
      </p:sp>
      <p:sp>
        <p:nvSpPr>
          <p:cNvPr id="6" name="Title 1"/>
          <p:cNvSpPr txBox="1">
            <a:spLocks/>
          </p:cNvSpPr>
          <p:nvPr/>
        </p:nvSpPr>
        <p:spPr>
          <a:xfrm>
            <a:off x="798443" y="15309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smtClean="0"/>
              <a:t>      </a:t>
            </a:r>
            <a:r>
              <a:rPr lang="en-US" b="1" smtClean="0">
                <a:solidFill>
                  <a:schemeClr val="accent5"/>
                </a:solidFill>
              </a:rPr>
              <a:t>Củng cố kiến thức về văn bản thông tin </a:t>
            </a:r>
            <a:endParaRPr lang="en-US" b="1" dirty="0">
              <a:solidFill>
                <a:schemeClr val="accent5"/>
              </a:solidFill>
            </a:endParaRPr>
          </a:p>
        </p:txBody>
      </p:sp>
    </p:spTree>
    <p:extLst>
      <p:ext uri="{BB962C8B-B14F-4D97-AF65-F5344CB8AC3E}">
        <p14:creationId xmlns:p14="http://schemas.microsoft.com/office/powerpoint/2010/main" val="23611939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610</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Tahoma</vt:lpstr>
      <vt:lpstr>Tempus Sans ITC</vt:lpstr>
      <vt:lpstr>Times New Roman</vt:lpstr>
      <vt:lpstr>Office Theme</vt:lpstr>
      <vt:lpstr>Bài 8:</vt:lpstr>
      <vt:lpstr>      Củng cố kiến thức về văn bản thông tin </vt:lpstr>
      <vt:lpstr>      Củng cố kiến thức về văn bản thông tin </vt:lpstr>
      <vt:lpstr>II. Đặc điểm văn bản thông tin giới thiệu một quy tắc hoặc luật lệ trong trò chơi hay hoạt động.</vt:lpstr>
      <vt:lpstr>II. Văn bản thông tin giới thiệu một quy tắc hoặc luật lệ trong trò chơi hay hoạt động.</vt:lpstr>
      <vt:lpstr>II. Văn bản thông tin giới thiệu một quy tắc hoặc luật lệ trong trò chơi hay hoạt động.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dc:title>
  <dc:creator>DELL</dc:creator>
  <cp:lastModifiedBy>Admin</cp:lastModifiedBy>
  <cp:revision>7</cp:revision>
  <dcterms:created xsi:type="dcterms:W3CDTF">2023-02-20T00:46:41Z</dcterms:created>
  <dcterms:modified xsi:type="dcterms:W3CDTF">2023-02-20T07:57:19Z</dcterms:modified>
</cp:coreProperties>
</file>